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29"/>
  </p:notesMasterIdLst>
  <p:handoutMasterIdLst>
    <p:handoutMasterId r:id="rId30"/>
  </p:handoutMasterIdLst>
  <p:sldIdLst>
    <p:sldId id="402" r:id="rId3"/>
    <p:sldId id="403" r:id="rId4"/>
    <p:sldId id="404" r:id="rId5"/>
    <p:sldId id="420" r:id="rId6"/>
    <p:sldId id="426" r:id="rId7"/>
    <p:sldId id="427" r:id="rId8"/>
    <p:sldId id="428" r:id="rId9"/>
    <p:sldId id="408" r:id="rId10"/>
    <p:sldId id="429" r:id="rId11"/>
    <p:sldId id="430" r:id="rId12"/>
    <p:sldId id="431" r:id="rId13"/>
    <p:sldId id="433" r:id="rId14"/>
    <p:sldId id="434" r:id="rId15"/>
    <p:sldId id="418" r:id="rId16"/>
    <p:sldId id="410" r:id="rId17"/>
    <p:sldId id="435" r:id="rId18"/>
    <p:sldId id="437" r:id="rId19"/>
    <p:sldId id="412" r:id="rId20"/>
    <p:sldId id="413" r:id="rId21"/>
    <p:sldId id="414" r:id="rId22"/>
    <p:sldId id="439" r:id="rId23"/>
    <p:sldId id="440" r:id="rId24"/>
    <p:sldId id="441" r:id="rId25"/>
    <p:sldId id="416" r:id="rId26"/>
    <p:sldId id="400" r:id="rId27"/>
    <p:sldId id="399" r:id="rId2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402"/>
            <p14:sldId id="403"/>
            <p14:sldId id="404"/>
            <p14:sldId id="420"/>
          </p14:sldIdLst>
        </p14:section>
        <p14:section name="Course Program" id="{A96F6CA9-F923-4DBD-87E4-AF4DC21056C4}">
          <p14:sldIdLst>
            <p14:sldId id="426"/>
            <p14:sldId id="427"/>
            <p14:sldId id="428"/>
          </p14:sldIdLst>
        </p14:section>
        <p14:section name="Trainers" id="{49EB9BED-3D2B-42CE-82C1-119E8364C41F}">
          <p14:sldIdLst>
            <p14:sldId id="408"/>
            <p14:sldId id="429"/>
          </p14:sldIdLst>
        </p14:section>
        <p14:section name="Details" id="{B92FF35D-3A52-4DB6-B6D2-FF2710DC6A89}">
          <p14:sldIdLst>
            <p14:sldId id="430"/>
            <p14:sldId id="431"/>
            <p14:sldId id="433"/>
            <p14:sldId id="434"/>
          </p14:sldIdLst>
        </p14:section>
        <p14:section name="Evaluation and Exams" id="{D1F5D419-28A6-4122-BA6E-0EDF48DB2954}">
          <p14:sldIdLst>
            <p14:sldId id="418"/>
            <p14:sldId id="410"/>
            <p14:sldId id="435"/>
            <p14:sldId id="437"/>
          </p14:sldIdLst>
        </p14:section>
        <p14:section name="Resources" id="{96CC1CDB-84AB-4B8B-A303-887466D1B82B}">
          <p14:sldIdLst>
            <p14:sldId id="412"/>
            <p14:sldId id="413"/>
            <p14:sldId id="414"/>
            <p14:sldId id="439"/>
            <p14:sldId id="440"/>
          </p14:sldIdLst>
        </p14:section>
        <p14:section name="Conclusion" id="{10E03AB1-9AA8-4E86-9A64-D741901E50A2}">
          <p14:sldIdLst>
            <p14:sldId id="441"/>
            <p14:sldId id="416"/>
            <p14:sldId id="400"/>
            <p14:sldId id="3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0" autoAdjust="0"/>
    <p:restoredTop sz="94533" autoAdjust="0"/>
  </p:normalViewPr>
  <p:slideViewPr>
    <p:cSldViewPr>
      <p:cViewPr varScale="1">
        <p:scale>
          <a:sx n="88" d="100"/>
          <a:sy n="88" d="100"/>
        </p:scale>
        <p:origin x="494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3/8/2018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3/8/2018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35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78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32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74985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685961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</p:spTree>
    <p:extLst>
      <p:ext uri="{BB962C8B-B14F-4D97-AF65-F5344CB8AC3E}">
        <p14:creationId xmlns:p14="http://schemas.microsoft.com/office/powerpoint/2010/main" val="3336506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3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754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807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7018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016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902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3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3/8/2018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99F432C-DAEA-400E-A53E-57A9FB8885F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02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3/8/2018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6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softuni.bg/forum/categories/10/php-web-development-basics" TargetMode="External"/><Relationship Id="rId3" Type="http://schemas.openxmlformats.org/officeDocument/2006/relationships/hyperlink" Target="https://softuni.bg/courses/php-basics" TargetMode="Externa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hyperlink" Target="https://softuni.bg/courses/javascript-for-front-end" TargetMode="External"/><Relationship Id="rId9" Type="http://schemas.openxmlformats.org/officeDocument/2006/relationships/hyperlink" Target="https://www.facebook.com/groups/SoftwareUniversityJavaScriptForFrontEndMarch2018/members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slide" Target="slide14.xml"/><Relationship Id="rId3" Type="http://schemas.openxmlformats.org/officeDocument/2006/relationships/image" Target="../media/image11.png"/><Relationship Id="rId7" Type="http://schemas.openxmlformats.org/officeDocument/2006/relationships/slide" Target="slide8.xml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5.png"/><Relationship Id="rId5" Type="http://schemas.openxmlformats.org/officeDocument/2006/relationships/image" Target="../media/image11.png"/><Relationship Id="rId10" Type="http://schemas.openxmlformats.org/officeDocument/2006/relationships/slide" Target="slide10.xml"/><Relationship Id="rId4" Type="http://schemas.openxmlformats.org/officeDocument/2006/relationships/slide" Target="slide5.xml"/><Relationship Id="rId9" Type="http://schemas.openxmlformats.org/officeDocument/2006/relationships/image" Target="../media/image15.png"/><Relationship Id="rId1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softuni.bg/courses/web-fundamental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://www.softuni.bg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hyperlink" Target="https://www.jetbrains.com/webstorm/" TargetMode="External"/><Relationship Id="rId7" Type="http://schemas.openxmlformats.org/officeDocument/2006/relationships/hyperlink" Target="http://brackets.io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7.jpg"/><Relationship Id="rId5" Type="http://schemas.openxmlformats.org/officeDocument/2006/relationships/hyperlink" Target="https://code.visualstudio.com/" TargetMode="External"/><Relationship Id="rId10" Type="http://schemas.openxmlformats.org/officeDocument/2006/relationships/image" Target="../media/image66.png"/><Relationship Id="rId4" Type="http://schemas.openxmlformats.org/officeDocument/2006/relationships/image" Target="../media/image63.png"/><Relationship Id="rId9" Type="http://schemas.openxmlformats.org/officeDocument/2006/relationships/hyperlink" Target="https://www.visualstudio.com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21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javascript-for-front-end" TargetMode="External"/><Relationship Id="rId7" Type="http://schemas.openxmlformats.org/officeDocument/2006/relationships/image" Target="../media/image18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5" Type="http://schemas.openxmlformats.org/officeDocument/2006/relationships/image" Target="../media/image22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24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19.png"/><Relationship Id="rId14" Type="http://schemas.openxmlformats.org/officeDocument/2006/relationships/hyperlink" Target="http://www.telenor.bg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0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72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hyperlink" Target="http://www.telenor.bg/" TargetMode="External"/><Relationship Id="rId18" Type="http://schemas.openxmlformats.org/officeDocument/2006/relationships/image" Target="../media/image24.png"/><Relationship Id="rId3" Type="http://schemas.openxmlformats.org/officeDocument/2006/relationships/hyperlink" Target="http://xs-software.com/" TargetMode="External"/><Relationship Id="rId7" Type="http://schemas.openxmlformats.org/officeDocument/2006/relationships/hyperlink" Target="http://www.indeavr.com/" TargetMode="External"/><Relationship Id="rId12" Type="http://schemas.openxmlformats.org/officeDocument/2006/relationships/image" Target="../media/image21.png"/><Relationship Id="rId17" Type="http://schemas.openxmlformats.org/officeDocument/2006/relationships/hyperlink" Target="https://netpeak.net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hyperlink" Target="http://www.superhosting.bg/" TargetMode="External"/><Relationship Id="rId5" Type="http://schemas.openxmlformats.org/officeDocument/2006/relationships/hyperlink" Target="http://smartit.bg/" TargetMode="External"/><Relationship Id="rId1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hyperlink" Target="http://www.infragistics.com/" TargetMode="External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gif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>
            <a:normAutofit/>
          </a:bodyPr>
          <a:lstStyle/>
          <a:p>
            <a:r>
              <a:rPr lang="en-US" dirty="0"/>
              <a:t>JavaScript for Front-End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7256213" y="1965299"/>
            <a:ext cx="4233898" cy="758871"/>
          </a:xfrm>
        </p:spPr>
        <p:txBody>
          <a:bodyPr>
            <a:normAutofit/>
          </a:bodyPr>
          <a:lstStyle/>
          <a:p>
            <a:r>
              <a:rPr lang="en-US" dirty="0"/>
              <a:t>Course Overview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5016" y="3940552"/>
            <a:ext cx="2253081" cy="24384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7FF8955-9321-4222-B309-6A27C09B60B5}"/>
              </a:ext>
            </a:extLst>
          </p:cNvPr>
          <p:cNvSpPr txBox="1"/>
          <p:nvPr/>
        </p:nvSpPr>
        <p:spPr>
          <a:xfrm rot="1839686">
            <a:off x="4728681" y="3595774"/>
            <a:ext cx="2182817" cy="4062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4D7387-A0FC-484C-B9C0-17A6E30910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412" y="3599673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4" y="4343400"/>
            <a:ext cx="10111528" cy="1457698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JavaScript for Front-End: More Details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715000"/>
            <a:ext cx="8938472" cy="688256"/>
          </a:xfrm>
        </p:spPr>
        <p:txBody>
          <a:bodyPr/>
          <a:lstStyle/>
          <a:p>
            <a:r>
              <a:rPr lang="en-US" dirty="0"/>
              <a:t>Duration, Languages, Technologies</a:t>
            </a:r>
          </a:p>
        </p:txBody>
      </p:sp>
      <p:pic>
        <p:nvPicPr>
          <p:cNvPr id="4" name="Picture 2" descr="https://lh6.googleusercontent.com/-lgPcVMlgjqo/U0xPQMfvcXI/AAAAAAAAEcM/tQFy1O2QBP8/w1044-h587-no/DSC049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284" y="838200"/>
            <a:ext cx="5844328" cy="328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438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dirty="0"/>
              <a:t>Lessons: ~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35</a:t>
            </a:r>
            <a:r>
              <a:rPr lang="en-US" dirty="0"/>
              <a:t> hours (onsite + YouTube videos)</a:t>
            </a:r>
          </a:p>
          <a:p>
            <a:pPr>
              <a:lnSpc>
                <a:spcPct val="110000"/>
              </a:lnSpc>
            </a:pPr>
            <a:r>
              <a:rPr lang="en-US" dirty="0"/>
              <a:t>Practical exercises (in class): ~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40</a:t>
            </a:r>
            <a:r>
              <a:rPr lang="en-US" dirty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/>
              <a:t>Homework: ~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30</a:t>
            </a:r>
            <a:r>
              <a:rPr lang="en-US" dirty="0"/>
              <a:t> hours</a:t>
            </a:r>
            <a:endParaRPr lang="bg-BG" dirty="0"/>
          </a:p>
          <a:p>
            <a:pPr>
              <a:lnSpc>
                <a:spcPct val="110000"/>
              </a:lnSpc>
            </a:pPr>
            <a:r>
              <a:rPr lang="en-US" dirty="0"/>
              <a:t>Exam preparation: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/>
              <a:t>Exam: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/>
              <a:t> hours</a:t>
            </a:r>
          </a:p>
          <a:p>
            <a:pPr>
              <a:lnSpc>
                <a:spcPct val="110000"/>
              </a:lnSpc>
            </a:pPr>
            <a:r>
              <a:rPr lang="en-US" dirty="0"/>
              <a:t>Schedule: 8</a:t>
            </a:r>
            <a:r>
              <a:rPr lang="en-US" dirty="0" smtClean="0"/>
              <a:t> March </a:t>
            </a:r>
            <a:r>
              <a:rPr lang="en-US" dirty="0"/>
              <a:t>– </a:t>
            </a:r>
            <a:r>
              <a:rPr lang="bg-BG" dirty="0" smtClean="0"/>
              <a:t>15</a:t>
            </a:r>
            <a:r>
              <a:rPr lang="en-US" dirty="0" smtClean="0"/>
              <a:t> April 201</a:t>
            </a:r>
            <a:r>
              <a:rPr lang="bg-BG" dirty="0" smtClean="0"/>
              <a:t>8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/>
              <a:t>Exam date: </a:t>
            </a:r>
            <a:r>
              <a:rPr lang="bg-BG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15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April 201</a:t>
            </a:r>
            <a:r>
              <a:rPr lang="bg-BG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8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10000"/>
              </a:lnSpc>
            </a:pPr>
            <a:endParaRPr lang="en-U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77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Duration – JavaScript for Front-End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1371600"/>
            <a:ext cx="1981200" cy="198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4.googleusercontent.com/-sTkZ_RckgBY/U0EYWUBP-tI/AAAAAAAAERk/Rpo-ITMX9Q4/w1044-h581-no/DSC048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0412" y="3966778"/>
            <a:ext cx="3242082" cy="1804262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552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Why the slides are in English?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English</a:t>
            </a:r>
            <a:r>
              <a:rPr lang="en-US" dirty="0"/>
              <a:t> is the native language</a:t>
            </a:r>
            <a:br>
              <a:rPr lang="en-US" dirty="0"/>
            </a:br>
            <a:r>
              <a:rPr lang="en-US" dirty="0"/>
              <a:t>of the software engineers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Specific terminology should be in English</a:t>
            </a:r>
          </a:p>
          <a:p>
            <a:pPr lvl="2">
              <a:lnSpc>
                <a:spcPct val="110000"/>
              </a:lnSpc>
            </a:pPr>
            <a:r>
              <a:rPr lang="en-US" dirty="0"/>
              <a:t>Translations are inaccurate and funny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dirty="0"/>
              <a:t>Just learn English!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No excuses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English?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812" y="4444945"/>
            <a:ext cx="2710200" cy="18796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1712" y="145115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ttp://www.gotmesh.org/wp-content/uploads/2013/12/learn-english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84" t="-4785" r="-1231" b="-4785"/>
          <a:stretch/>
        </p:blipFill>
        <p:spPr bwMode="auto">
          <a:xfrm>
            <a:off x="4976025" y="4634529"/>
            <a:ext cx="2557975" cy="15004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936984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BA88C-C72C-46FC-B1CD-F9B946D90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course assignments require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search in Internet</a:t>
            </a:r>
          </a:p>
          <a:p>
            <a:pPr lvl="1"/>
            <a:r>
              <a:rPr lang="en-US" dirty="0"/>
              <a:t>This is an important part of the learning process</a:t>
            </a:r>
          </a:p>
          <a:p>
            <a:pPr lvl="1"/>
            <a:r>
              <a:rPr lang="en-US" dirty="0"/>
              <a:t>Some exercises intentionally have no hints</a:t>
            </a:r>
          </a:p>
          <a:p>
            <a:pPr>
              <a:spcBef>
                <a:spcPts val="1800"/>
              </a:spcBef>
            </a:pPr>
            <a:r>
              <a:rPr lang="en-US" dirty="0"/>
              <a:t>Learn to find solutions!</a:t>
            </a:r>
          </a:p>
          <a:p>
            <a:pPr lvl="1"/>
            <a:r>
              <a:rPr lang="en-US" dirty="0"/>
              <a:t>Software development includes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everyday searching and learning</a:t>
            </a:r>
          </a:p>
          <a:p>
            <a:pPr lvl="1"/>
            <a:r>
              <a:rPr lang="en-US" dirty="0"/>
              <a:t>No excuses, 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to study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Developers learn new technologies, tools, languages every day!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 to Search in Internet &amp; Find Solutions!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B78E1C-877B-427F-AAEF-BEAD8D3C6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502" y="3956598"/>
            <a:ext cx="1591194" cy="1774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087262-3054-478E-93C5-581F1CE8636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BEEDC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161212" y="3874306"/>
            <a:ext cx="1939930" cy="1946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D0849A-0B29-4F4F-8E67-058FA055A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8475" y="1981200"/>
            <a:ext cx="1719221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0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13" name="Picture 12" descr="A close up of a logo&#10;&#10;Description generated with high confidence">
            <a:extLst>
              <a:ext uri="{FF2B5EF4-FFF2-40B4-BE49-F238E27FC236}">
                <a16:creationId xmlns:a16="http://schemas.microsoft.com/office/drawing/2014/main" id="{798795AB-A5BD-4C84-940B-26408F5B3D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589" y="1981200"/>
            <a:ext cx="350879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40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2" y="1295400"/>
            <a:ext cx="11804822" cy="5045076"/>
          </a:xfrm>
        </p:spPr>
        <p:txBody>
          <a:bodyPr>
            <a:normAutofit/>
          </a:bodyPr>
          <a:lstStyle/>
          <a:p>
            <a:r>
              <a:rPr lang="en-US" dirty="0"/>
              <a:t>Mandatory:</a:t>
            </a:r>
          </a:p>
          <a:p>
            <a:pPr lvl="1"/>
            <a:r>
              <a:rPr lang="en-US" dirty="0"/>
              <a:t>Final exam –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90</a:t>
            </a:r>
            <a:r>
              <a:rPr lang="en-US" dirty="0"/>
              <a:t>%</a:t>
            </a:r>
          </a:p>
          <a:p>
            <a:pPr lvl="1"/>
            <a:r>
              <a:rPr lang="en-US" dirty="0"/>
              <a:t>Homework submissions –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10</a:t>
            </a:r>
            <a:r>
              <a:rPr lang="en-US" dirty="0"/>
              <a:t>%</a:t>
            </a:r>
          </a:p>
          <a:p>
            <a:r>
              <a:rPr lang="en-US" dirty="0"/>
              <a:t>Bonuses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/>
              <a:t>Presence in class – 5% bonus</a:t>
            </a:r>
          </a:p>
          <a:p>
            <a:pPr lvl="1"/>
            <a:r>
              <a:rPr lang="en-US" dirty="0"/>
              <a:t>Forum activity – bonus up to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5</a:t>
            </a:r>
            <a:r>
              <a:rPr lang="en-US" dirty="0"/>
              <a:t>%</a:t>
            </a: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Scoring System for the Course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65598" y="4038600"/>
            <a:ext cx="3243214" cy="20761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81864">
            <a:off x="7997893" y="1593637"/>
            <a:ext cx="3238074" cy="176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973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Practical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JavaScript application exam</a:t>
            </a:r>
          </a:p>
          <a:p>
            <a:pPr>
              <a:spcBef>
                <a:spcPts val="1800"/>
              </a:spcBef>
            </a:pPr>
            <a:r>
              <a:rPr lang="en-US" dirty="0"/>
              <a:t>4</a:t>
            </a:r>
            <a:r>
              <a:rPr lang="en-US" dirty="0" smtClean="0"/>
              <a:t> problems </a:t>
            </a:r>
            <a:r>
              <a:rPr lang="en-US" dirty="0"/>
              <a:t>for 6 hours</a:t>
            </a:r>
          </a:p>
          <a:p>
            <a:pPr marL="892237" lvl="1" indent="-514350">
              <a:buFont typeface="+mj-lt"/>
              <a:buAutoNum type="arabicPeriod"/>
            </a:pPr>
            <a:r>
              <a:rPr lang="en-US" dirty="0" smtClean="0"/>
              <a:t>Simple website</a:t>
            </a:r>
            <a:endParaRPr lang="en-US" dirty="0"/>
          </a:p>
          <a:p>
            <a:pPr marL="892237" lvl="1" indent="-514350">
              <a:buFont typeface="+mj-lt"/>
              <a:buAutoNum type="arabicPeriod"/>
            </a:pPr>
            <a:r>
              <a:rPr lang="en-US" dirty="0" smtClean="0"/>
              <a:t>Simple algorithmic problem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marL="892237" lvl="1" indent="-514350">
              <a:buFont typeface="+mj-lt"/>
              <a:buAutoNum type="arabicPeriod"/>
            </a:pPr>
            <a:r>
              <a:rPr lang="en-US" dirty="0" smtClean="0"/>
              <a:t>JQuery manipulations(DOM, etc…)</a:t>
            </a:r>
            <a:endParaRPr lang="en-US" dirty="0"/>
          </a:p>
          <a:p>
            <a:pPr marL="892237" lvl="1" indent="-514350">
              <a:buFont typeface="+mj-lt"/>
              <a:buAutoNum type="arabicPeriod"/>
            </a:pPr>
            <a:r>
              <a:rPr lang="en-US" dirty="0" smtClean="0"/>
              <a:t>AXAJ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for Front-End Exam</a:t>
            </a: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09012" y="4214525"/>
            <a:ext cx="2748117" cy="1981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https://lh3.googleusercontent.com/-IzrO_gXzfSg/U05SKQx5VhI/AAAAAAAAOPI/BJRD8xuYGmI/w1044-h587-no/DSC0514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09012" y="1371600"/>
            <a:ext cx="2748117" cy="241308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390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Doing your homework is 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HTML and CSS can only be learned through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practice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You should write code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every day</a:t>
            </a:r>
            <a:r>
              <a:rPr lang="en-US" dirty="0"/>
              <a:t>!</a:t>
            </a:r>
          </a:p>
          <a:p>
            <a:r>
              <a:rPr lang="en-US" dirty="0"/>
              <a:t>Each lesson is followed by a few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</a:p>
          <a:p>
            <a:pPr lvl="1"/>
            <a:r>
              <a:rPr lang="en-US" dirty="0"/>
              <a:t>Try to solve them in class</a:t>
            </a:r>
          </a:p>
          <a:p>
            <a:pPr lvl="1"/>
            <a:r>
              <a:rPr lang="en-US" dirty="0"/>
              <a:t>The rest are your homework</a:t>
            </a:r>
          </a:p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in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6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days </a:t>
            </a:r>
            <a:r>
              <a:rPr lang="en-US" dirty="0"/>
              <a:t>after each lesson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24996" y="2851941"/>
            <a:ext cx="3150186" cy="20063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477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groups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JavaScript 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21974" y="1905000"/>
            <a:ext cx="9358638" cy="794324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3"/>
              </a:rPr>
              <a:t>https://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softuni.bg/courses/javascript-for-front-end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4545" y="3289714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4545" y="1490007"/>
            <a:ext cx="1374490" cy="1374490"/>
          </a:xfrm>
          <a:prstGeom prst="rect">
            <a:avLst/>
          </a:prstGeom>
        </p:spPr>
      </p:pic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4545" y="5179026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7"/>
          <p:cNvSpPr/>
          <p:nvPr/>
        </p:nvSpPr>
        <p:spPr>
          <a:xfrm>
            <a:off x="608011" y="3533762"/>
            <a:ext cx="9158401" cy="1219525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8"/>
              </a:rPr>
              <a:t>https://softuni.bg/forum/categories/68/web-basics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F7C73506-7D6C-46B8-A9CE-1EFCE5DD0319}"/>
              </a:ext>
            </a:extLst>
          </p:cNvPr>
          <p:cNvSpPr/>
          <p:nvPr/>
        </p:nvSpPr>
        <p:spPr>
          <a:xfrm>
            <a:off x="608012" y="5608793"/>
            <a:ext cx="9158400" cy="651648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r>
              <a:rPr lang="en-US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9"/>
              </a:rPr>
              <a:t>https://www.facebook.com/groups/SoftwareUniversityJavaScriptForFrontEndMarch2018/members/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611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AEFD5EFE-94AE-4B0A-8D86-0A9E091065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91838337"/>
                  </p:ext>
                </p:extLst>
              </p:nvPr>
            </p:nvGraphicFramePr>
            <p:xfrm>
              <a:off x="989011" y="1518535"/>
              <a:ext cx="3690505" cy="2076450"/>
            </p:xfrm>
            <a:graphic>
              <a:graphicData uri="http://schemas.microsoft.com/office/powerpoint/2016/slidezoom">
                <pslz:sldZm>
                  <pslz:sldZmObj sldId="426" cId="63944163">
                    <pslz:zmPr id="{4FE64061-10E0-4CDC-8FB0-C6CD5E66E54A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90505" cy="20764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4" name="Slide Zoom 3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EFD5EFE-94AE-4B0A-8D86-0A9E091065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9011" y="1518535"/>
                <a:ext cx="3690505" cy="20764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768542CB-947B-491C-9A5A-6D4C1A1F6D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33382"/>
                  </p:ext>
                </p:extLst>
              </p:nvPr>
            </p:nvGraphicFramePr>
            <p:xfrm>
              <a:off x="7542211" y="1518535"/>
              <a:ext cx="3690505" cy="2076450"/>
            </p:xfrm>
            <a:graphic>
              <a:graphicData uri="http://schemas.microsoft.com/office/powerpoint/2016/slidezoom">
                <pslz:sldZm>
                  <pslz:sldZmObj sldId="408" cId="1616137784">
                    <pslz:zmPr id="{44A31330-29D2-48DB-9CBC-1C81B277AECA}" returnToParent="0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90505" cy="20764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6" name="Slide Zoom 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768542CB-947B-491C-9A5A-6D4C1A1F6D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42211" y="1518535"/>
                <a:ext cx="3690505" cy="20764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1487E4CB-6064-4300-A7FC-33538004358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8602016"/>
                  </p:ext>
                </p:extLst>
              </p:nvPr>
            </p:nvGraphicFramePr>
            <p:xfrm>
              <a:off x="989012" y="3962400"/>
              <a:ext cx="3690505" cy="2076450"/>
            </p:xfrm>
            <a:graphic>
              <a:graphicData uri="http://schemas.microsoft.com/office/powerpoint/2016/slidezoom">
                <pslz:sldZm>
                  <pslz:sldZmObj sldId="430" cId="3107438890">
                    <pslz:zmPr id="{A6ADD817-0393-4D55-9FCC-E95E065354FD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90505" cy="20764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9" name="Slide Zoom 8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1487E4CB-6064-4300-A7FC-33538004358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89012" y="3962400"/>
                <a:ext cx="3690505" cy="20764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xmlns="" Requires="pslz">
          <p:graphicFrame>
            <p:nvGraphicFramePr>
              <p:cNvPr id="13" name="Slide Zoom 12">
                <a:extLst>
                  <a:ext uri="{FF2B5EF4-FFF2-40B4-BE49-F238E27FC236}">
                    <a16:creationId xmlns:a16="http://schemas.microsoft.com/office/drawing/2014/main" id="{F969A54E-22DB-49F1-94FE-61951B475E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33332204"/>
                  </p:ext>
                </p:extLst>
              </p:nvPr>
            </p:nvGraphicFramePr>
            <p:xfrm>
              <a:off x="7542212" y="3962400"/>
              <a:ext cx="3690505" cy="2076450"/>
            </p:xfrm>
            <a:graphic>
              <a:graphicData uri="http://schemas.microsoft.com/office/powerpoint/2016/slidezoom">
                <pslz:sldZm>
                  <pslz:sldZmObj sldId="418" cId="3994140533">
                    <pslz:zmPr id="{99EC34CE-DCCE-4D93-8D34-D9CC89550EB1}" returnToParent="0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690505" cy="20764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13" name="Slide Zoom 12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F969A54E-22DB-49F1-94FE-61951B475E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542212" y="3962400"/>
                <a:ext cx="3690505" cy="20764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 dirty="0">
                <a:solidFill>
                  <a:schemeClr val="tx2">
                    <a:lumMod val="75000"/>
                  </a:schemeClr>
                </a:solidFill>
              </a:rPr>
            </a:br>
            <a:r>
              <a:rPr lang="en-US" dirty="0"/>
              <a:t>and other resources are open content, available for free</a:t>
            </a:r>
          </a:p>
          <a:p>
            <a:pPr lvl="1"/>
            <a:r>
              <a:rPr lang="en-US" dirty="0"/>
              <a:t>Visit the course </a:t>
            </a:r>
            <a:r>
              <a:rPr lang="en-US" dirty="0">
                <a:hlinkClick r:id="rId2" action="ppaction://hlinkfile"/>
              </a:rPr>
              <a:t>web site</a:t>
            </a:r>
            <a:r>
              <a:rPr lang="en-US" dirty="0"/>
              <a:t>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Front-End Development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University Learning System (SULS)</a:t>
            </a:r>
          </a:p>
          <a:p>
            <a:pPr lvl="1"/>
            <a:r>
              <a:rPr lang="en-US" dirty="0">
                <a:hlinkClick r:id="rId2"/>
              </a:rPr>
              <a:t>www.softuni.bg</a:t>
            </a:r>
            <a:endParaRPr lang="en-US" dirty="0"/>
          </a:p>
          <a:p>
            <a:pPr lvl="1"/>
            <a:r>
              <a:rPr lang="en-US" dirty="0"/>
              <a:t>Important resource for students</a:t>
            </a:r>
          </a:p>
          <a:p>
            <a:pPr lvl="1"/>
            <a:r>
              <a:rPr lang="en-US" dirty="0"/>
              <a:t>Homework submissions</a:t>
            </a:r>
          </a:p>
          <a:p>
            <a:pPr lvl="1"/>
            <a:r>
              <a:rPr lang="en-US" dirty="0"/>
              <a:t>Homework check-up</a:t>
            </a:r>
          </a:p>
          <a:p>
            <a:pPr lvl="1"/>
            <a:r>
              <a:rPr lang="en-US" dirty="0"/>
              <a:t>Exams and results</a:t>
            </a:r>
          </a:p>
          <a:p>
            <a:pPr lvl="1"/>
            <a:r>
              <a:rPr lang="en-US" dirty="0"/>
              <a:t>Reports about your progress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University Learning System (SULS)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037" y="3276600"/>
            <a:ext cx="5677887" cy="2951322"/>
          </a:xfrm>
          <a:prstGeom prst="rect">
            <a:avLst/>
          </a:prstGeom>
          <a:noFill/>
          <a:ln w="9525">
            <a:solidFill>
              <a:srgbClr val="FFFFFF">
                <a:alpha val="50196"/>
              </a:srgb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738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You will need a good IDE like: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WebStorm</a:t>
            </a:r>
            <a:endParaRPr lang="en-US" dirty="0"/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Visual Studio Code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Brackets</a:t>
            </a: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Microsoft Visual Studio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3789" y="4779406"/>
            <a:ext cx="1066800" cy="1048131"/>
          </a:xfrm>
          <a:prstGeom prst="rect">
            <a:avLst/>
          </a:prstGeom>
        </p:spPr>
      </p:pic>
      <p:pic>
        <p:nvPicPr>
          <p:cNvPr id="8" name="Picture 7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12" y="4724400"/>
            <a:ext cx="1044852" cy="1044852"/>
          </a:xfrm>
          <a:prstGeom prst="rect">
            <a:avLst/>
          </a:prstGeom>
        </p:spPr>
      </p:pic>
      <p:pic>
        <p:nvPicPr>
          <p:cNvPr id="13" name="Picture 12">
            <a:hlinkClick r:id="rId7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8609" y="4774384"/>
            <a:ext cx="944884" cy="944884"/>
          </a:xfrm>
          <a:prstGeom prst="rect">
            <a:avLst/>
          </a:prstGeom>
        </p:spPr>
      </p:pic>
      <p:pic>
        <p:nvPicPr>
          <p:cNvPr id="15" name="Picture 14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7994" y="4584083"/>
            <a:ext cx="1219200" cy="1219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92118E-B174-4D08-AE83-52E2663F627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412" y="1514093"/>
            <a:ext cx="3771900" cy="2514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37696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23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2" y="1151121"/>
            <a:ext cx="11804821" cy="557035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The “JavaScript for Front-End" course teaches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The </a:t>
            </a:r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first steps in JavaScript</a:t>
            </a:r>
            <a:endParaRPr lang="en-US" sz="3000" dirty="0"/>
          </a:p>
          <a:p>
            <a:pPr>
              <a:lnSpc>
                <a:spcPct val="100000"/>
              </a:lnSpc>
            </a:pPr>
            <a:r>
              <a:rPr lang="en-US" sz="3200" dirty="0"/>
              <a:t>Training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curriculum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Basic Syntax, JSON, Objects, Libraries etc.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Practical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exam</a:t>
            </a:r>
          </a:p>
          <a:p>
            <a:pPr lvl="1">
              <a:lnSpc>
                <a:spcPct val="100000"/>
              </a:lnSpc>
            </a:pPr>
            <a:r>
              <a:rPr lang="bg-BG" sz="3000" dirty="0" smtClean="0"/>
              <a:t>4</a:t>
            </a:r>
            <a:r>
              <a:rPr lang="en-US" sz="3000" dirty="0" smtClean="0"/>
              <a:t> </a:t>
            </a:r>
            <a:r>
              <a:rPr lang="en-US" sz="3000" dirty="0" smtClean="0"/>
              <a:t>problems</a:t>
            </a:r>
            <a:r>
              <a:rPr lang="en-US" sz="3000" dirty="0" smtClean="0"/>
              <a:t> </a:t>
            </a:r>
            <a:r>
              <a:rPr lang="en-US" sz="3000" dirty="0"/>
              <a:t>for 6 hours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Learning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resources</a:t>
            </a:r>
          </a:p>
          <a:p>
            <a:pPr lvl="1">
              <a:lnSpc>
                <a:spcPct val="100000"/>
              </a:lnSpc>
            </a:pPr>
            <a:r>
              <a:rPr lang="en-US" sz="3000" dirty="0"/>
              <a:t>Slides, videos, software, books, forum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212" y="1253311"/>
            <a:ext cx="1865825" cy="11922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EA56F9-3ACB-4278-B9E9-E0F541A58E0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904412" y="1757336"/>
            <a:ext cx="1780502" cy="1926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E4193EA-8E45-4347-AA69-17BF623E7DF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212" y="3886200"/>
            <a:ext cx="2819400" cy="225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JavaScript for Front-End – Course 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2412" y="6400800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https://softuni.bg/courses/javascript-for-front-end</a:t>
            </a:r>
            <a:endParaRPr lang="en-US" dirty="0"/>
          </a:p>
        </p:txBody>
      </p:sp>
      <p:pic>
        <p:nvPicPr>
          <p:cNvPr id="13" name="Picture 12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4" name="Picture 13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6" name="Picture 15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17" name="Picture 16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0" name="Picture 19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38928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7658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7098" y="3019984"/>
            <a:ext cx="2269870" cy="566147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noFill/>
          </a:ln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64268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126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noProof="1"/>
              <a:t>#front-end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Have a Question?</a:t>
            </a:r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19" name="Picture 18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l="-16203" r="-16203"/>
          <a:stretch/>
        </p:blipFill>
        <p:spPr>
          <a:xfrm>
            <a:off x="7413466" y="2495622"/>
            <a:ext cx="3578539" cy="1240183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5"/>
          </p:cNvPr>
          <p:cNvPicPr>
            <a:picLocks noChangeAspect="1"/>
          </p:cNvPicPr>
          <p:nvPr/>
        </p:nvPicPr>
        <p:blipFill rotWithShape="1">
          <a:blip r:embed="rId6"/>
          <a:srcRect l="-5908" r="-5908"/>
          <a:stretch/>
        </p:blipFill>
        <p:spPr>
          <a:xfrm>
            <a:off x="1196820" y="1066800"/>
            <a:ext cx="3578538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3" name="Picture 22">
            <a:hlinkClick r:id="rId7"/>
          </p:cNvPr>
          <p:cNvPicPr>
            <a:picLocks noChangeAspect="1"/>
          </p:cNvPicPr>
          <p:nvPr/>
        </p:nvPicPr>
        <p:blipFill rotWithShape="1">
          <a:blip r:embed="rId8"/>
          <a:srcRect l="-25003" r="-25003"/>
          <a:stretch/>
        </p:blipFill>
        <p:spPr>
          <a:xfrm>
            <a:off x="5017132" y="3935733"/>
            <a:ext cx="5974873" cy="1228894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24" name="Picture 23">
            <a:hlinkClick r:id="rId9"/>
          </p:cNvPr>
          <p:cNvPicPr>
            <a:picLocks noChangeAspect="1"/>
          </p:cNvPicPr>
          <p:nvPr/>
        </p:nvPicPr>
        <p:blipFill rotWithShape="1">
          <a:blip r:embed="rId10"/>
          <a:srcRect l="-705" r="-705"/>
          <a:stretch/>
        </p:blipFill>
        <p:spPr>
          <a:xfrm>
            <a:off x="1196819" y="5364556"/>
            <a:ext cx="5974873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6" name="Picture 25">
            <a:hlinkClick r:id="rId11"/>
          </p:cNvPr>
          <p:cNvPicPr>
            <a:picLocks noChangeAspect="1"/>
          </p:cNvPicPr>
          <p:nvPr/>
        </p:nvPicPr>
        <p:blipFill rotWithShape="1">
          <a:blip r:embed="rId12"/>
          <a:srcRect t="-66530" b="-59505"/>
          <a:stretch/>
        </p:blipFill>
        <p:spPr>
          <a:xfrm>
            <a:off x="1196819" y="2495622"/>
            <a:ext cx="5974873" cy="1240182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7" name="Picture 26">
            <a:hlinkClick r:id="rId13"/>
          </p:cNvPr>
          <p:cNvPicPr>
            <a:picLocks noChangeAspect="1"/>
          </p:cNvPicPr>
          <p:nvPr/>
        </p:nvPicPr>
        <p:blipFill rotWithShape="1">
          <a:blip r:embed="rId14"/>
          <a:srcRect l="-14709" r="-14709"/>
          <a:stretch/>
        </p:blipFill>
        <p:spPr>
          <a:xfrm>
            <a:off x="1196819" y="3935733"/>
            <a:ext cx="3578539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3" name="Picture 2">
            <a:hlinkClick r:id="rId15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13466" y="5364556"/>
            <a:ext cx="3578539" cy="1228894"/>
          </a:xfrm>
          <a:prstGeom prst="roundRect">
            <a:avLst>
              <a:gd name="adj" fmla="val 3159"/>
            </a:avLst>
          </a:prstGeom>
        </p:spPr>
      </p:pic>
      <p:pic>
        <p:nvPicPr>
          <p:cNvPr id="11" name="Picture 10">
            <a:hlinkClick r:id="rId17"/>
          </p:cNvPr>
          <p:cNvPicPr>
            <a:picLocks noChangeAspect="1"/>
          </p:cNvPicPr>
          <p:nvPr/>
        </p:nvPicPr>
        <p:blipFill rotWithShape="1">
          <a:blip r:embed="rId18"/>
          <a:srcRect l="-9951" r="-9951"/>
          <a:stretch/>
        </p:blipFill>
        <p:spPr>
          <a:xfrm>
            <a:off x="5017133" y="1066800"/>
            <a:ext cx="5974872" cy="122889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094711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2156" y="4864757"/>
            <a:ext cx="9982200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JavaScript for Front-End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635556" y="5712544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474" y="2005390"/>
            <a:ext cx="1697507" cy="16975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209" y="1974486"/>
            <a:ext cx="1518831" cy="17593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295" y="1053918"/>
            <a:ext cx="36576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44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0"/>
            <a:ext cx="11804822" cy="5486035"/>
          </a:xfrm>
        </p:spPr>
        <p:txBody>
          <a:bodyPr bIns="72000">
            <a:noAutofit/>
          </a:bodyPr>
          <a:lstStyle/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Introduction to Bootstrap </a:t>
            </a:r>
            <a:r>
              <a:rPr lang="en-US" sz="3200" dirty="0"/>
              <a:t>– </a:t>
            </a:r>
            <a:r>
              <a:rPr lang="nl-NL" sz="3200" dirty="0"/>
              <a:t>What is Bootstrap. Bootstrap Components. Bootstrap Grid System.</a:t>
            </a:r>
          </a:p>
          <a:p>
            <a:pPr marL="514350" indent="-514350">
              <a:lnSpc>
                <a:spcPct val="100000"/>
              </a:lnSpc>
              <a:buFont typeface="+mj-lt"/>
              <a:buAutoNum type="arabicPeriod"/>
            </a:pP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CSS Preprocessors (SASS, LESS) </a:t>
            </a:r>
            <a:r>
              <a:rPr lang="en-US" sz="3200" noProof="1"/>
              <a:t>– SASS and LESS Overview. Nesting, Variables, Mixins, Selector Inheritance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Introduction to JavaScript </a:t>
            </a:r>
            <a:r>
              <a:rPr lang="en-US" sz="3200" noProof="1"/>
              <a:t>– Basic Syntax, Arrays, Functions, </a:t>
            </a:r>
            <a:r>
              <a:rPr lang="en-US" sz="3200" noProof="1" smtClean="0"/>
              <a:t>Objects, </a:t>
            </a:r>
            <a:r>
              <a:rPr lang="en-US" sz="3200" noProof="1"/>
              <a:t>JSON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Introduction to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JQuery &amp; DOM </a:t>
            </a:r>
            <a:r>
              <a:rPr lang="en-US" sz="3200" noProof="1"/>
              <a:t>– JQuery, Selectors, DOM Manipulation, Events…</a:t>
            </a:r>
          </a:p>
          <a:p>
            <a:pPr marL="450850" indent="-450850">
              <a:lnSpc>
                <a:spcPct val="100000"/>
              </a:lnSpc>
              <a:buFont typeface="+mj-lt"/>
              <a:buAutoNum type="arabicPeriod"/>
            </a:pP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JS Libraries </a:t>
            </a:r>
            <a:r>
              <a:rPr lang="en-US" sz="3200" noProof="1"/>
              <a:t>– Libraries for Notifications</a:t>
            </a:r>
            <a:r>
              <a:rPr lang="en-US" sz="3200" dirty="0"/>
              <a:t>, Stickies, Sliders etc.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JavaScript – Course Topics</a:t>
            </a:r>
          </a:p>
        </p:txBody>
      </p:sp>
    </p:spTree>
    <p:extLst>
      <p:ext uri="{BB962C8B-B14F-4D97-AF65-F5344CB8AC3E}">
        <p14:creationId xmlns:p14="http://schemas.microsoft.com/office/powerpoint/2010/main" val="3482153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04246"/>
            <a:ext cx="11804822" cy="5448953"/>
          </a:xfrm>
        </p:spPr>
        <p:txBody>
          <a:bodyPr>
            <a:noAutofit/>
          </a:bodyPr>
          <a:lstStyle/>
          <a:p>
            <a:pPr marL="627063" indent="-627063">
              <a:lnSpc>
                <a:spcPct val="100000"/>
              </a:lnSpc>
              <a:buFont typeface="+mj-lt"/>
              <a:buAutoNum type="arabicPeriod" startAt="6"/>
            </a:pP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Introduction to AJAX </a:t>
            </a:r>
            <a:r>
              <a:rPr lang="en-US" sz="3200" dirty="0"/>
              <a:t>– </a:t>
            </a:r>
            <a:r>
              <a:rPr lang="en-US" sz="3200" noProof="1"/>
              <a:t>JQuery Ajax Concept, Requests, HTTP</a:t>
            </a:r>
          </a:p>
          <a:p>
            <a:pPr marL="627063" indent="-627063">
              <a:lnSpc>
                <a:spcPct val="100000"/>
              </a:lnSpc>
              <a:buFont typeface="+mj-lt"/>
              <a:buAutoNum type="arabicPeriod" startAt="6"/>
            </a:pPr>
            <a:r>
              <a:rPr lang="en-US" sz="3200" noProof="1"/>
              <a:t>Exam </a:t>
            </a:r>
            <a:r>
              <a:rPr lang="en-US" sz="3200" noProof="1">
                <a:solidFill>
                  <a:schemeClr val="tx2">
                    <a:lumMod val="75000"/>
                  </a:schemeClr>
                </a:solidFill>
              </a:rPr>
              <a:t>Preparation</a:t>
            </a:r>
            <a:endParaRPr lang="en-US" sz="3200" noProof="1"/>
          </a:p>
          <a:p>
            <a:pPr marL="627063" indent="-627063">
              <a:lnSpc>
                <a:spcPct val="100000"/>
              </a:lnSpc>
              <a:buFont typeface="+mj-lt"/>
              <a:buAutoNum type="arabicPeriod" startAt="6"/>
            </a:pPr>
            <a:r>
              <a:rPr lang="en-US" sz="3200" dirty="0" smtClean="0"/>
              <a:t>Practical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Exam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– Course Topics (2)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025096-A7B0-4F00-B8D3-AACC9EEF4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612" y="3411407"/>
            <a:ext cx="5313870" cy="31135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516EED-1C44-4D0F-9101-73DAE3E4A7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322" y="3657600"/>
            <a:ext cx="2143125" cy="21431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9548A6-1BCB-42EB-A108-D463CB110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482" y="1950128"/>
            <a:ext cx="3429000" cy="18785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43269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r>
              <a:rPr lang="en-US" dirty="0"/>
              <a:t>The Trainers Team</a:t>
            </a:r>
          </a:p>
        </p:txBody>
      </p:sp>
      <p:pic>
        <p:nvPicPr>
          <p:cNvPr id="3" name="Picture 2" descr="A close up of a toy&#10;&#10;Description generated with high confidence">
            <a:extLst>
              <a:ext uri="{FF2B5EF4-FFF2-40B4-BE49-F238E27FC236}">
                <a16:creationId xmlns:a16="http://schemas.microsoft.com/office/drawing/2014/main" id="{878C05D6-CF25-4865-A56B-C5D53C1006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984" y="1066800"/>
            <a:ext cx="4402000" cy="44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37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Trainers Team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4303799" cy="713533"/>
          </a:xfrm>
        </p:spPr>
        <p:txBody>
          <a:bodyPr>
            <a:normAutofit/>
          </a:bodyPr>
          <a:lstStyle/>
          <a:p>
            <a:pPr>
              <a:lnSpc>
                <a:spcPts val="4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Ivaylo Dimitrov</a:t>
            </a:r>
            <a:endParaRPr lang="bg-BG" b="1" dirty="0">
              <a:solidFill>
                <a:schemeClr val="tx2">
                  <a:lumMod val="75000"/>
                </a:schemeClr>
              </a:solidFill>
            </a:endParaRPr>
          </a:p>
          <a:p>
            <a:pPr marL="0" indent="0">
              <a:lnSpc>
                <a:spcPts val="4000"/>
              </a:lnSpc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612" y="1371600"/>
            <a:ext cx="4572000" cy="45091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8012" y="1973649"/>
            <a:ext cx="5638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800" dirty="0"/>
              <a:t>4+ years experience in the IT (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HTML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CSS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JavaScript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sz="2800" dirty="0"/>
              <a:t>,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SQL</a:t>
            </a:r>
            <a:r>
              <a:rPr lang="en-US" sz="2800" dirty="0"/>
              <a:t>,</a:t>
            </a:r>
          </a:p>
          <a:p>
            <a:pPr>
              <a:buClr>
                <a:schemeClr val="tx2">
                  <a:lumMod val="75000"/>
                </a:schemeClr>
              </a:buClr>
            </a:pPr>
            <a:r>
              <a:rPr lang="en-US" sz="2800" dirty="0"/>
              <a:t>      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Windows Server</a:t>
            </a:r>
            <a:r>
              <a:rPr lang="en-US" sz="2800" dirty="0"/>
              <a:t>)</a:t>
            </a:r>
          </a:p>
          <a:p>
            <a:pPr>
              <a:buClr>
                <a:schemeClr val="tx2">
                  <a:lumMod val="75000"/>
                </a:schemeClr>
              </a:buClr>
            </a:pPr>
            <a:endParaRPr lang="en-US" sz="2800" dirty="0"/>
          </a:p>
          <a:p>
            <a:pPr marL="457200" indent="-457200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DFFFF"/>
                </a:solidFill>
              </a:rPr>
              <a:t>Student with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excellent grades </a:t>
            </a:r>
            <a:r>
              <a:rPr lang="en-US" sz="2800" dirty="0">
                <a:solidFill>
                  <a:srgbClr val="FDFFFF"/>
                </a:solidFill>
              </a:rPr>
              <a:t>in Software University</a:t>
            </a:r>
          </a:p>
          <a:p>
            <a:endParaRPr lang="en-US" sz="2800" dirty="0"/>
          </a:p>
          <a:p>
            <a:pPr marL="457200" indent="-457200"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Technical Trainer </a:t>
            </a:r>
            <a:r>
              <a:rPr lang="en-US" sz="2800" dirty="0">
                <a:solidFill>
                  <a:srgbClr val="FDFFFF"/>
                </a:solidFill>
              </a:rPr>
              <a:t>in Software University</a:t>
            </a:r>
          </a:p>
        </p:txBody>
      </p:sp>
    </p:spTree>
    <p:extLst>
      <p:ext uri="{BB962C8B-B14F-4D97-AF65-F5344CB8AC3E}">
        <p14:creationId xmlns:p14="http://schemas.microsoft.com/office/powerpoint/2010/main" val="419343503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292</TotalTime>
  <Words>782</Words>
  <Application>Microsoft Office PowerPoint</Application>
  <PresentationFormat>Custom</PresentationFormat>
  <Paragraphs>172</Paragraphs>
  <Slides>26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Consolas</vt:lpstr>
      <vt:lpstr>Wingdings</vt:lpstr>
      <vt:lpstr>Wingdings 2</vt:lpstr>
      <vt:lpstr>SoftUni 16x9</vt:lpstr>
      <vt:lpstr>JavaScript for Front-End</vt:lpstr>
      <vt:lpstr>Table of Contents</vt:lpstr>
      <vt:lpstr>Have a Question?</vt:lpstr>
      <vt:lpstr>SoftUni Diamond Partners</vt:lpstr>
      <vt:lpstr>JavaScript for Front-End</vt:lpstr>
      <vt:lpstr>JavaScript – Course Topics</vt:lpstr>
      <vt:lpstr>JavaScript – Course Topics (2)</vt:lpstr>
      <vt:lpstr>The Trainers Team</vt:lpstr>
      <vt:lpstr>Trainers Team</vt:lpstr>
      <vt:lpstr>JavaScript for Front-End: More Details </vt:lpstr>
      <vt:lpstr>Training Duration – JavaScript for Front-End</vt:lpstr>
      <vt:lpstr>Why English?</vt:lpstr>
      <vt:lpstr>Learn to Search in Internet &amp; Find Solutions!</vt:lpstr>
      <vt:lpstr>Evaluation</vt:lpstr>
      <vt:lpstr>Scoring System for the Course</vt:lpstr>
      <vt:lpstr>JavaScript for Front-End Exam</vt:lpstr>
      <vt:lpstr>Homework Assignments</vt:lpstr>
      <vt:lpstr>Resources</vt:lpstr>
      <vt:lpstr>JavaScript Course Web Site, Forum and FB Group</vt:lpstr>
      <vt:lpstr>The Front-End Development Slides and Videos</vt:lpstr>
      <vt:lpstr>Software University Learning System (SULS)</vt:lpstr>
      <vt:lpstr>Recommended Software</vt:lpstr>
      <vt:lpstr>Summary</vt:lpstr>
      <vt:lpstr>JavaScript for Front-End – Course Overview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Development Basics – Course Overview</dc:title>
  <dc:subject>Software Development Course</dc:subject>
  <dc:creator>Software University Foundation</dc:creator>
  <cp:keywords>session, cache, pipeline, CSRF, sockets, rest, signalR, roles, authentication, authorization, web, net, core, entity, framework, csharp, server, http, protocol, html, css, cookies, asp, mvc, identity, razor, filters, SoftUni, Software University, programming, software development, software engineering, course</cp:keywords>
  <dc:description>Software University Foundation - http://softuni.foundation/</dc:description>
  <cp:lastModifiedBy>Ivaylo</cp:lastModifiedBy>
  <cp:revision>149</cp:revision>
  <dcterms:created xsi:type="dcterms:W3CDTF">2014-01-02T17:00:34Z</dcterms:created>
  <dcterms:modified xsi:type="dcterms:W3CDTF">2018-03-08T15:23:39Z</dcterms:modified>
  <cp:category>programming;computer programming;software development;web development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